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14"/>
  </p:notesMasterIdLst>
  <p:sldIdLst>
    <p:sldId id="344" r:id="rId2"/>
    <p:sldId id="309" r:id="rId3"/>
    <p:sldId id="263" r:id="rId4"/>
    <p:sldId id="345" r:id="rId5"/>
    <p:sldId id="346" r:id="rId6"/>
    <p:sldId id="349" r:id="rId7"/>
    <p:sldId id="350" r:id="rId8"/>
    <p:sldId id="347" r:id="rId9"/>
    <p:sldId id="348" r:id="rId10"/>
    <p:sldId id="352" r:id="rId11"/>
    <p:sldId id="351" r:id="rId12"/>
    <p:sldId id="28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2344"/>
  </p:normalViewPr>
  <p:slideViewPr>
    <p:cSldViewPr snapToGrid="0" snapToObjects="1">
      <p:cViewPr varScale="1">
        <p:scale>
          <a:sx n="120" d="100"/>
          <a:sy n="120" d="100"/>
        </p:scale>
        <p:origin x="80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8CE511-4FDA-9D46-9758-CEF33EA990A3}" type="datetimeFigureOut">
              <a:rPr lang="en-US" smtClean="0"/>
              <a:t>1/30/19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E354E-C0B8-CB44-A9C1-4BDD60E8B1A7}" type="slidenum">
              <a:rPr lang="en-US" smtClean="0"/>
              <a:t>‹#›</a:t>
            </a:fld>
            <a:endParaRPr lang="en-US"/>
          </a:p>
        </p:txBody>
      </p:sp>
    </p:spTree>
    <p:extLst>
      <p:ext uri="{BB962C8B-B14F-4D97-AF65-F5344CB8AC3E}">
        <p14:creationId xmlns:p14="http://schemas.microsoft.com/office/powerpoint/2010/main" val="579432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15413" y="1844825"/>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670176"/>
            <a:ext cx="8534400" cy="127099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atement 1">
    <p:spTree>
      <p:nvGrpSpPr>
        <p:cNvPr id="1" name=""/>
        <p:cNvGrpSpPr/>
        <p:nvPr/>
      </p:nvGrpSpPr>
      <p:grpSpPr>
        <a:xfrm>
          <a:off x="0" y="0"/>
          <a:ext cx="0" cy="0"/>
          <a:chOff x="0" y="0"/>
          <a:chExt cx="0" cy="0"/>
        </a:xfrm>
      </p:grpSpPr>
      <p:sp>
        <p:nvSpPr>
          <p:cNvPr id="2" name="Rectangle 7">
            <a:extLst>
              <a:ext uri="{FF2B5EF4-FFF2-40B4-BE49-F238E27FC236}">
                <a16:creationId xmlns="" xmlns:a16="http://schemas.microsoft.com/office/drawing/2014/main" id="{F5AA1D2C-2BE2-47D9-B577-5CD3E3D9F87B}"/>
              </a:ext>
            </a:extLst>
          </p:cNvPr>
          <p:cNvSpPr/>
          <p:nvPr/>
        </p:nvSpPr>
        <p:spPr>
          <a:xfrm>
            <a:off x="0" y="1171577"/>
            <a:ext cx="12192000" cy="56864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sp>
        <p:nvSpPr>
          <p:cNvPr id="3" name="Rectangle 4">
            <a:extLst>
              <a:ext uri="{FF2B5EF4-FFF2-40B4-BE49-F238E27FC236}">
                <a16:creationId xmlns="" xmlns:a16="http://schemas.microsoft.com/office/drawing/2014/main" id="{670E484D-C5FD-4D4F-B5A8-079D6FA46A9A}"/>
              </a:ext>
            </a:extLst>
          </p:cNvPr>
          <p:cNvSpPr/>
          <p:nvPr/>
        </p:nvSpPr>
        <p:spPr>
          <a:xfrm>
            <a:off x="197339" y="147638"/>
            <a:ext cx="11775831" cy="671036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pic>
        <p:nvPicPr>
          <p:cNvPr id="4" name="Picture 8" descr="Save_the_Children_logo.png">
            <a:extLst>
              <a:ext uri="{FF2B5EF4-FFF2-40B4-BE49-F238E27FC236}">
                <a16:creationId xmlns="" xmlns:a16="http://schemas.microsoft.com/office/drawing/2014/main" id="{0A084A7E-E48D-4A4C-8C6D-52274E1871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4201" y="6426202"/>
            <a:ext cx="2481384"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2">
            <a:extLst>
              <a:ext uri="{FF2B5EF4-FFF2-40B4-BE49-F238E27FC236}">
                <a16:creationId xmlns="" xmlns:a16="http://schemas.microsoft.com/office/drawing/2014/main" id="{21DA4D82-1089-495C-B0E4-2EBC6A1C8A98}"/>
              </a:ext>
            </a:extLst>
          </p:cNvPr>
          <p:cNvCxnSpPr/>
          <p:nvPr/>
        </p:nvCxnSpPr>
        <p:spPr>
          <a:xfrm flipH="1">
            <a:off x="3288324" y="6432552"/>
            <a:ext cx="9768"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13">
            <a:extLst>
              <a:ext uri="{FF2B5EF4-FFF2-40B4-BE49-F238E27FC236}">
                <a16:creationId xmlns="" xmlns:a16="http://schemas.microsoft.com/office/drawing/2014/main" id="{98351345-7019-46DF-BD8B-A158856EBF18}"/>
              </a:ext>
            </a:extLst>
          </p:cNvPr>
          <p:cNvCxnSpPr/>
          <p:nvPr/>
        </p:nvCxnSpPr>
        <p:spPr>
          <a:xfrm flipH="1">
            <a:off x="8520724" y="6432552"/>
            <a:ext cx="7816"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Date Placeholder 1">
            <a:extLst>
              <a:ext uri="{FF2B5EF4-FFF2-40B4-BE49-F238E27FC236}">
                <a16:creationId xmlns="" xmlns:a16="http://schemas.microsoft.com/office/drawing/2014/main" id="{62E2CDE2-A7BD-42E8-9F9D-6D451DB7EA21}"/>
              </a:ext>
            </a:extLst>
          </p:cNvPr>
          <p:cNvSpPr>
            <a:spLocks noGrp="1"/>
          </p:cNvSpPr>
          <p:nvPr>
            <p:ph type="dt" sz="half" idx="10"/>
          </p:nvPr>
        </p:nvSpPr>
        <p:spPr/>
        <p:txBody>
          <a:bodyPr/>
          <a:lstStyle>
            <a:lvl1pPr>
              <a:defRPr/>
            </a:lvl1pPr>
          </a:lstStyle>
          <a:p>
            <a:pPr>
              <a:defRPr/>
            </a:pPr>
            <a:r>
              <a:rPr lang="en-US"/>
              <a:t>26 April 2016</a:t>
            </a:r>
          </a:p>
        </p:txBody>
      </p:sp>
      <p:sp>
        <p:nvSpPr>
          <p:cNvPr id="8" name="Footer Placeholder 2">
            <a:extLst>
              <a:ext uri="{FF2B5EF4-FFF2-40B4-BE49-F238E27FC236}">
                <a16:creationId xmlns="" xmlns:a16="http://schemas.microsoft.com/office/drawing/2014/main" id="{946D8387-CAEC-4629-A1AE-0A86FDD05B88}"/>
              </a:ext>
            </a:extLst>
          </p:cNvPr>
          <p:cNvSpPr>
            <a:spLocks noGrp="1"/>
          </p:cNvSpPr>
          <p:nvPr>
            <p:ph type="ftr" sz="quarter" idx="11"/>
          </p:nvPr>
        </p:nvSpPr>
        <p:spPr/>
        <p:txBody>
          <a:bodyPr/>
          <a:lstStyle>
            <a:lvl1pPr>
              <a:defRPr/>
            </a:lvl1pPr>
          </a:lstStyle>
          <a:p>
            <a:pPr>
              <a:defRPr/>
            </a:pPr>
            <a:r>
              <a:rPr lang="en-US"/>
              <a:t>Amend presentation name in Footer and Apply to All</a:t>
            </a:r>
          </a:p>
        </p:txBody>
      </p:sp>
      <p:sp>
        <p:nvSpPr>
          <p:cNvPr id="9" name="Slide Number Placeholder 3">
            <a:extLst>
              <a:ext uri="{FF2B5EF4-FFF2-40B4-BE49-F238E27FC236}">
                <a16:creationId xmlns="" xmlns:a16="http://schemas.microsoft.com/office/drawing/2014/main" id="{3573A57B-91A8-4095-A6C3-A69361662CF1}"/>
              </a:ext>
            </a:extLst>
          </p:cNvPr>
          <p:cNvSpPr>
            <a:spLocks noGrp="1"/>
          </p:cNvSpPr>
          <p:nvPr>
            <p:ph type="sldNum" sz="quarter" idx="12"/>
          </p:nvPr>
        </p:nvSpPr>
        <p:spPr/>
        <p:txBody>
          <a:bodyPr/>
          <a:lstStyle>
            <a:lvl1pPr>
              <a:defRPr/>
            </a:lvl1pPr>
          </a:lstStyle>
          <a:p>
            <a:pPr>
              <a:defRPr/>
            </a:pPr>
            <a:fld id="{2E0DC0B1-6A27-42B7-B774-6BDE4DF9BE8A}" type="slidenum">
              <a:rPr lang="en-US" altLang="en-US"/>
              <a:pPr>
                <a:defRPr/>
              </a:pPr>
              <a:t>‹#›</a:t>
            </a:fld>
            <a:endParaRPr lang="en-US" altLang="en-US"/>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 xmlns:a16="http://schemas.microsoft.com/office/drawing/2014/main"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 xmlns:a16="http://schemas.microsoft.com/office/drawing/2014/main"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4"/>
          </p:nvPr>
        </p:nvSpPr>
        <p:spPr>
          <a:xfrm>
            <a:off x="8737600" y="6324413"/>
            <a:ext cx="2844800" cy="365125"/>
          </a:xfrm>
          <a:prstGeom prst="rect">
            <a:avLst/>
          </a:prstGeom>
        </p:spPr>
        <p:txBody>
          <a:bodyPr vert="horz" lIns="91440" tIns="45720" rIns="91440" bIns="45720" rtlCol="0" anchor="ctr"/>
          <a:lstStyle>
            <a:lvl1pPr algn="r">
              <a:defRPr sz="1200">
                <a:solidFill>
                  <a:srgbClr val="7F1416"/>
                </a:solidFill>
              </a:defRPr>
            </a:lvl1pPr>
          </a:lstStyle>
          <a:p>
            <a:fld id="{1327C452-0D12-48F3-BB65-BBA3E6350F2C}" type="slidenum">
              <a:rPr lang="en-GB" smtClean="0"/>
              <a:pPr/>
              <a:t>‹#›</a:t>
            </a:fld>
            <a:endParaRPr lang="en-GB" dirty="0"/>
          </a:p>
        </p:txBody>
      </p:sp>
      <p:sp>
        <p:nvSpPr>
          <p:cNvPr id="7"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grpSp>
        <p:nvGrpSpPr>
          <p:cNvPr id="31" name="Group 30"/>
          <p:cNvGrpSpPr/>
          <p:nvPr/>
        </p:nvGrpSpPr>
        <p:grpSpPr>
          <a:xfrm>
            <a:off x="623392" y="6309320"/>
            <a:ext cx="2544960" cy="400110"/>
            <a:chOff x="3671392" y="6341258"/>
            <a:chExt cx="1908720" cy="400110"/>
          </a:xfrm>
        </p:grpSpPr>
        <p:pic>
          <p:nvPicPr>
            <p:cNvPr id="2049" name="Picture 3" descr="Logo-small"/>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671392" y="6381328"/>
              <a:ext cx="360040" cy="31548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3995936" y="6341258"/>
              <a:ext cx="158417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800" b="1"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Global Shelter Cluster</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ShelterCluster.org</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595959"/>
                  </a:solidFill>
                  <a:effectLst/>
                  <a:latin typeface="Verdana" pitchFamily="34" charset="0"/>
                  <a:ea typeface="Times New Roman" pitchFamily="18" charset="0"/>
                  <a:cs typeface="Times New Roman" pitchFamily="18" charset="0"/>
                </a:rPr>
                <a:t>Coordinating Humanitarian Shelter</a:t>
              </a: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grpSp>
      <p:sp>
        <p:nvSpPr>
          <p:cNvPr id="11" name="Rectangle 10"/>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sp>
        <p:nvSpPr>
          <p:cNvPr id="16" name="Rectangle 15"/>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0" name="Rectangle 19"/>
          <p:cNvSpPr/>
          <p:nvPr/>
        </p:nvSpPr>
        <p:spPr>
          <a:xfrm>
            <a:off x="0"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7" name="Rectangle 26"/>
          <p:cNvSpPr/>
          <p:nvPr/>
        </p:nvSpPr>
        <p:spPr>
          <a:xfrm>
            <a:off x="2448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8" name="Rectangle 27"/>
          <p:cNvSpPr/>
          <p:nvPr/>
        </p:nvSpPr>
        <p:spPr>
          <a:xfrm>
            <a:off x="4896000" y="6741368"/>
            <a:ext cx="2448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9" name="Rectangle 28"/>
          <p:cNvSpPr/>
          <p:nvPr/>
        </p:nvSpPr>
        <p:spPr>
          <a:xfrm>
            <a:off x="7344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30" name="Rectangle 29"/>
          <p:cNvSpPr/>
          <p:nvPr/>
        </p:nvSpPr>
        <p:spPr>
          <a:xfrm>
            <a:off x="9768341"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Tree>
    <p:extLst>
      <p:ext uri="{BB962C8B-B14F-4D97-AF65-F5344CB8AC3E}">
        <p14:creationId xmlns:p14="http://schemas.microsoft.com/office/powerpoint/2010/main" val="6801692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Lst>
  <p:hf hdr="0" ftr="0"/>
  <p:txStyles>
    <p:titleStyle>
      <a:lvl1pPr algn="ctr" defTabSz="914400" rtl="0" eaLnBrk="1" latinLnBrk="0" hangingPunct="1">
        <a:spcBef>
          <a:spcPct val="0"/>
        </a:spcBef>
        <a:buNone/>
        <a:defRPr sz="3600" b="1" kern="1200">
          <a:solidFill>
            <a:srgbClr val="04314C"/>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Clr>
          <a:srgbClr val="7F1416"/>
        </a:buClr>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F1416"/>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F1416"/>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5543" y="1844825"/>
            <a:ext cx="10744200" cy="1470025"/>
          </a:xfrm>
        </p:spPr>
        <p:txBody>
          <a:bodyPr>
            <a:normAutofit fontScale="90000"/>
          </a:bodyPr>
          <a:lstStyle/>
          <a:p>
            <a:r>
              <a:rPr lang="en-US" dirty="0"/>
              <a:t>Scenario </a:t>
            </a:r>
            <a:r>
              <a:rPr lang="en-US" dirty="0" smtClean="0"/>
              <a:t>Work 6: </a:t>
            </a:r>
            <a:r>
              <a:rPr lang="en-US" dirty="0"/>
              <a:t>Coordinating Shelter and CVA within communities and settlements </a:t>
            </a:r>
            <a:r>
              <a:rPr lang="en-US" i="1" dirty="0">
                <a:solidFill>
                  <a:srgbClr val="000000"/>
                </a:solidFill>
                <a:latin typeface="Calibri" charset="0"/>
              </a:rPr>
              <a:t/>
            </a:r>
            <a:br>
              <a:rPr lang="en-US" i="1" dirty="0">
                <a:solidFill>
                  <a:srgbClr val="000000"/>
                </a:solidFill>
                <a:latin typeface="Calibri" charset="0"/>
              </a:rPr>
            </a:br>
            <a:r>
              <a:rPr lang="en-US" i="1" dirty="0">
                <a:solidFill>
                  <a:srgbClr val="000000"/>
                </a:solidFill>
                <a:latin typeface="Calibri" charset="0"/>
              </a:rPr>
              <a:t/>
            </a:r>
            <a:br>
              <a:rPr lang="en-US" i="1" dirty="0">
                <a:solidFill>
                  <a:srgbClr val="000000"/>
                </a:solidFill>
                <a:latin typeface="Calibri" charset="0"/>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75848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6: Coordinating Shelter and CVA within communities and settlements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10</a:t>
            </a:fld>
            <a:endParaRPr lang="en-GB"/>
          </a:p>
        </p:txBody>
      </p:sp>
      <p:sp>
        <p:nvSpPr>
          <p:cNvPr id="6" name="Content Placeholder 2"/>
          <p:cNvSpPr>
            <a:spLocks noGrp="1"/>
          </p:cNvSpPr>
          <p:nvPr>
            <p:ph idx="1"/>
          </p:nvPr>
        </p:nvSpPr>
        <p:spPr>
          <a:xfrm>
            <a:off x="609600" y="1600201"/>
            <a:ext cx="10972800" cy="4525963"/>
          </a:xfrm>
        </p:spPr>
        <p:txBody>
          <a:bodyPr>
            <a:normAutofit fontScale="85000" lnSpcReduction="10000"/>
          </a:bodyPr>
          <a:lstStyle/>
          <a:p>
            <a:pPr marL="0" indent="0">
              <a:buNone/>
            </a:pPr>
            <a:r>
              <a:rPr lang="en-US" dirty="0" smtClean="0"/>
              <a:t>Group work:</a:t>
            </a:r>
          </a:p>
          <a:p>
            <a:r>
              <a:rPr lang="en-US" dirty="0" smtClean="0"/>
              <a:t>As a key invitee to the minister’s ‘round table’, the Shelter Cluster coordination team will be expected to discuss at length possible options for the settlements aspects of sustainable return</a:t>
            </a:r>
          </a:p>
          <a:p>
            <a:r>
              <a:rPr lang="en-US" dirty="0" smtClean="0"/>
              <a:t>What will be the recommendations for ways forward, from the Shelter Cluster team?</a:t>
            </a:r>
          </a:p>
          <a:p>
            <a:r>
              <a:rPr lang="en-US" dirty="0" smtClean="0"/>
              <a:t>Given the ministry’s interest in ‘incentive payments’ and the use of CVA in other parts of the Shelter Cluster strategy, how will the use of CVA feature in this ’round table’ discussion?</a:t>
            </a:r>
          </a:p>
          <a:p>
            <a:r>
              <a:rPr lang="en-US" dirty="0" smtClean="0"/>
              <a:t>Who will be the key stakeholders (including any implementing partners of the Cluster)? How to best address their different concerns?</a:t>
            </a:r>
            <a:endParaRPr lang="en-US" dirty="0" smtClean="0"/>
          </a:p>
        </p:txBody>
      </p:sp>
    </p:spTree>
    <p:extLst>
      <p:ext uri="{BB962C8B-B14F-4D97-AF65-F5344CB8AC3E}">
        <p14:creationId xmlns:p14="http://schemas.microsoft.com/office/powerpoint/2010/main" val="1121296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6: Coordinating Shelter and CVA within communities and settlements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11</a:t>
            </a:fld>
            <a:endParaRPr lang="en-GB"/>
          </a:p>
        </p:txBody>
      </p:sp>
      <p:sp>
        <p:nvSpPr>
          <p:cNvPr id="6" name="Content Placeholder 2"/>
          <p:cNvSpPr>
            <a:spLocks noGrp="1"/>
          </p:cNvSpPr>
          <p:nvPr>
            <p:ph idx="1"/>
          </p:nvPr>
        </p:nvSpPr>
        <p:spPr>
          <a:xfrm>
            <a:off x="609600" y="1600201"/>
            <a:ext cx="10972800" cy="4525963"/>
          </a:xfrm>
        </p:spPr>
        <p:txBody>
          <a:bodyPr>
            <a:normAutofit/>
          </a:bodyPr>
          <a:lstStyle/>
          <a:p>
            <a:pPr marL="0" indent="0">
              <a:buNone/>
            </a:pPr>
            <a:r>
              <a:rPr lang="en-US" dirty="0" smtClean="0"/>
              <a:t>Group work, cont.:</a:t>
            </a:r>
          </a:p>
          <a:p>
            <a:r>
              <a:rPr lang="en-US" dirty="0" smtClean="0"/>
              <a:t>The round table discussion with the Ministry of Urban Planning has been more or less a success. But now the proposals which you made need to be reflected in a revision of the Shelter Cluster strategy, so that the way forward for one pilot can be broadened into a replicable national approach</a:t>
            </a:r>
          </a:p>
          <a:p>
            <a:r>
              <a:rPr lang="en-US" smtClean="0"/>
              <a:t>What realistic key </a:t>
            </a:r>
            <a:r>
              <a:rPr lang="en-US" dirty="0" smtClean="0"/>
              <a:t>things need to be added, or amended, in the Shelter Cluster national strategy? </a:t>
            </a:r>
            <a:endParaRPr lang="en-US" dirty="0" smtClean="0"/>
          </a:p>
        </p:txBody>
      </p:sp>
    </p:spTree>
    <p:extLst>
      <p:ext uri="{BB962C8B-B14F-4D97-AF65-F5344CB8AC3E}">
        <p14:creationId xmlns:p14="http://schemas.microsoft.com/office/powerpoint/2010/main" val="1538744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064" y="2755191"/>
            <a:ext cx="10972800" cy="1143000"/>
          </a:xfrm>
        </p:spPr>
        <p:txBody>
          <a:bodyPr/>
          <a:lstStyle/>
          <a:p>
            <a:r>
              <a:rPr lang="en-US" dirty="0" smtClean="0"/>
              <a:t>Any questions?</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12</a:t>
            </a:fld>
            <a:endParaRPr lang="en-GB"/>
          </a:p>
        </p:txBody>
      </p:sp>
    </p:spTree>
    <p:extLst>
      <p:ext uri="{BB962C8B-B14F-4D97-AF65-F5344CB8AC3E}">
        <p14:creationId xmlns:p14="http://schemas.microsoft.com/office/powerpoint/2010/main" val="857105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12192001" cy="1143000"/>
          </a:xfrm>
        </p:spPr>
        <p:txBody>
          <a:bodyPr>
            <a:normAutofit/>
          </a:bodyPr>
          <a:lstStyle/>
          <a:p>
            <a:r>
              <a:rPr lang="en-US" sz="3200" dirty="0"/>
              <a:t>Scenario Work 6: Coordinating Shelter and CVA within communities and settlements</a:t>
            </a:r>
            <a:endParaRPr lang="en-US" sz="3100" dirty="0"/>
          </a:p>
        </p:txBody>
      </p:sp>
      <p:sp>
        <p:nvSpPr>
          <p:cNvPr id="4" name="Slide Number Placeholder 3"/>
          <p:cNvSpPr>
            <a:spLocks noGrp="1"/>
          </p:cNvSpPr>
          <p:nvPr>
            <p:ph type="sldNum" sz="quarter" idx="12"/>
          </p:nvPr>
        </p:nvSpPr>
        <p:spPr/>
        <p:txBody>
          <a:bodyPr/>
          <a:lstStyle/>
          <a:p>
            <a:fld id="{1327C452-0D12-48F3-BB65-BBA3E6350F2C}" type="slidenum">
              <a:rPr lang="en-GB" smtClean="0"/>
              <a:t>2</a:t>
            </a:fld>
            <a:endParaRPr lang="en-GB"/>
          </a:p>
        </p:txBody>
      </p:sp>
      <p:sp>
        <p:nvSpPr>
          <p:cNvPr id="6" name="Content Placeholder 2"/>
          <p:cNvSpPr>
            <a:spLocks noGrp="1"/>
          </p:cNvSpPr>
          <p:nvPr>
            <p:ph idx="1"/>
          </p:nvPr>
        </p:nvSpPr>
        <p:spPr>
          <a:xfrm>
            <a:off x="609600" y="1600201"/>
            <a:ext cx="10972800" cy="4525963"/>
          </a:xfrm>
        </p:spPr>
        <p:txBody>
          <a:bodyPr>
            <a:normAutofit/>
          </a:bodyPr>
          <a:lstStyle/>
          <a:p>
            <a:r>
              <a:rPr lang="en-US" dirty="0" smtClean="0"/>
              <a:t>Learning Objectives </a:t>
            </a:r>
            <a:r>
              <a:rPr lang="mr-IN" dirty="0" smtClean="0"/>
              <a:t>–</a:t>
            </a:r>
            <a:r>
              <a:rPr lang="en-US" dirty="0" smtClean="0"/>
              <a:t> Participants will be able to:</a:t>
            </a:r>
          </a:p>
          <a:p>
            <a:pPr marL="0" indent="0">
              <a:buNone/>
            </a:pPr>
            <a:r>
              <a:rPr lang="en-US" dirty="0"/>
              <a:t>• State how to coordinate with CCCM and other key sectors for Shelter and Cash in camps and sites</a:t>
            </a:r>
          </a:p>
          <a:p>
            <a:pPr marL="0" indent="0">
              <a:buNone/>
            </a:pPr>
            <a:r>
              <a:rPr lang="en-US" dirty="0"/>
              <a:t>• State how to coordinate with local actors for Shelter and Cash in settlements and </a:t>
            </a:r>
            <a:r>
              <a:rPr lang="en-US" dirty="0" err="1"/>
              <a:t>neighbourhoods</a:t>
            </a:r>
            <a:endParaRPr lang="en-US" dirty="0"/>
          </a:p>
          <a:p>
            <a:pPr marL="0" indent="0">
              <a:buNone/>
            </a:pPr>
            <a:r>
              <a:rPr lang="en-US" dirty="0"/>
              <a:t>• State how to evolve Shelter and Cash combinations in settlements and </a:t>
            </a:r>
            <a:r>
              <a:rPr lang="en-US" dirty="0" err="1"/>
              <a:t>neighbourhoods</a:t>
            </a:r>
            <a:r>
              <a:rPr lang="en-US" dirty="0"/>
              <a:t>, as part of a Shelter Cluster strategy</a:t>
            </a:r>
            <a:endParaRPr lang="en-US" dirty="0" smtClean="0"/>
          </a:p>
        </p:txBody>
      </p:sp>
    </p:spTree>
    <p:extLst>
      <p:ext uri="{BB962C8B-B14F-4D97-AF65-F5344CB8AC3E}">
        <p14:creationId xmlns:p14="http://schemas.microsoft.com/office/powerpoint/2010/main" val="1117901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6: Coordinating Shelter and CVA within communities and settlements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3</a:t>
            </a:fld>
            <a:endParaRPr lang="en-GB"/>
          </a:p>
        </p:txBody>
      </p:sp>
      <p:sp>
        <p:nvSpPr>
          <p:cNvPr id="6" name="Content Placeholder 2"/>
          <p:cNvSpPr>
            <a:spLocks noGrp="1"/>
          </p:cNvSpPr>
          <p:nvPr>
            <p:ph idx="1"/>
          </p:nvPr>
        </p:nvSpPr>
        <p:spPr>
          <a:xfrm>
            <a:off x="609600" y="1600201"/>
            <a:ext cx="10972800" cy="4525963"/>
          </a:xfrm>
        </p:spPr>
        <p:txBody>
          <a:bodyPr>
            <a:normAutofit/>
          </a:bodyPr>
          <a:lstStyle/>
          <a:p>
            <a:r>
              <a:rPr lang="en-US" dirty="0"/>
              <a:t>Topic </a:t>
            </a:r>
            <a:r>
              <a:rPr lang="en-US" dirty="0" smtClean="0"/>
              <a:t>1 </a:t>
            </a:r>
            <a:r>
              <a:rPr lang="en-US" dirty="0"/>
              <a:t>(</a:t>
            </a:r>
            <a:r>
              <a:rPr lang="en-US" i="1" dirty="0"/>
              <a:t>XX</a:t>
            </a:r>
            <a:r>
              <a:rPr lang="en-US" dirty="0"/>
              <a:t> minutes): CCCM Cluster sit-reps with site </a:t>
            </a:r>
            <a:r>
              <a:rPr lang="en-US" dirty="0" smtClean="0"/>
              <a:t>maps</a:t>
            </a:r>
            <a:endParaRPr lang="en-US" dirty="0" smtClean="0"/>
          </a:p>
          <a:p>
            <a:r>
              <a:rPr lang="en-US" dirty="0" smtClean="0"/>
              <a:t>Topic 2 </a:t>
            </a:r>
            <a:r>
              <a:rPr lang="en-US" dirty="0" smtClean="0"/>
              <a:t>(</a:t>
            </a:r>
            <a:r>
              <a:rPr lang="en-US" i="1" dirty="0" smtClean="0"/>
              <a:t>XX</a:t>
            </a:r>
            <a:r>
              <a:rPr lang="en-US" dirty="0" smtClean="0"/>
              <a:t> minutes): </a:t>
            </a:r>
            <a:r>
              <a:rPr lang="en-US" dirty="0"/>
              <a:t>Detailed infrastructure, housing and damage mapping from key urban areas in the scenario </a:t>
            </a:r>
            <a:r>
              <a:rPr lang="en-US" dirty="0" smtClean="0"/>
              <a:t>country</a:t>
            </a:r>
          </a:p>
          <a:p>
            <a:r>
              <a:rPr lang="en-US" dirty="0" smtClean="0"/>
              <a:t>Topic </a:t>
            </a:r>
            <a:r>
              <a:rPr lang="en-US" dirty="0" smtClean="0"/>
              <a:t>3 </a:t>
            </a:r>
            <a:r>
              <a:rPr lang="en-US" dirty="0" smtClean="0"/>
              <a:t>(</a:t>
            </a:r>
            <a:r>
              <a:rPr lang="en-US" i="1" dirty="0" smtClean="0"/>
              <a:t>XX</a:t>
            </a:r>
            <a:r>
              <a:rPr lang="en-US" dirty="0" smtClean="0"/>
              <a:t> minutes): </a:t>
            </a:r>
            <a:r>
              <a:rPr lang="en-US" dirty="0"/>
              <a:t>Draft national government policy on urban reconstruction </a:t>
            </a:r>
            <a:endParaRPr lang="en-US" dirty="0" smtClean="0"/>
          </a:p>
          <a:p>
            <a:endParaRPr lang="en-US" dirty="0" smtClean="0"/>
          </a:p>
        </p:txBody>
      </p:sp>
    </p:spTree>
    <p:extLst>
      <p:ext uri="{BB962C8B-B14F-4D97-AF65-F5344CB8AC3E}">
        <p14:creationId xmlns:p14="http://schemas.microsoft.com/office/powerpoint/2010/main" val="1524948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6: Coordinating Shelter and CVA within communities and settlements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4</a:t>
            </a:fld>
            <a:endParaRPr lang="en-GB"/>
          </a:p>
        </p:txBody>
      </p:sp>
      <p:sp>
        <p:nvSpPr>
          <p:cNvPr id="5" name="Content Placeholder 2"/>
          <p:cNvSpPr>
            <a:spLocks noGrp="1"/>
          </p:cNvSpPr>
          <p:nvPr>
            <p:ph idx="1"/>
          </p:nvPr>
        </p:nvSpPr>
        <p:spPr>
          <a:xfrm>
            <a:off x="609600" y="1600201"/>
            <a:ext cx="10972800" cy="4525963"/>
          </a:xfrm>
        </p:spPr>
        <p:txBody>
          <a:bodyPr>
            <a:normAutofit fontScale="92500" lnSpcReduction="20000"/>
          </a:bodyPr>
          <a:lstStyle/>
          <a:p>
            <a:pPr marL="0" indent="0">
              <a:buNone/>
            </a:pPr>
            <a:r>
              <a:rPr lang="en-US" dirty="0" smtClean="0"/>
              <a:t>Group work, Tasks:</a:t>
            </a:r>
          </a:p>
          <a:p>
            <a:r>
              <a:rPr lang="de-DE" dirty="0" err="1" smtClean="0"/>
              <a:t>For</a:t>
            </a:r>
            <a:r>
              <a:rPr lang="de-DE" dirty="0" smtClean="0"/>
              <a:t> </a:t>
            </a:r>
            <a:r>
              <a:rPr lang="de-DE" dirty="0" err="1" smtClean="0"/>
              <a:t>each</a:t>
            </a:r>
            <a:r>
              <a:rPr lang="de-DE" dirty="0" smtClean="0"/>
              <a:t> </a:t>
            </a:r>
            <a:r>
              <a:rPr lang="de-DE" dirty="0" err="1" smtClean="0"/>
              <a:t>task</a:t>
            </a:r>
            <a:r>
              <a:rPr lang="de-DE" dirty="0" smtClean="0"/>
              <a:t>, </a:t>
            </a:r>
            <a:r>
              <a:rPr lang="de-DE" dirty="0" err="1" smtClean="0"/>
              <a:t>work</a:t>
            </a:r>
            <a:r>
              <a:rPr lang="de-DE" dirty="0" smtClean="0"/>
              <a:t> </a:t>
            </a:r>
            <a:r>
              <a:rPr lang="de-DE" dirty="0" err="1" smtClean="0"/>
              <a:t>together</a:t>
            </a:r>
            <a:r>
              <a:rPr lang="de-DE" dirty="0" smtClean="0"/>
              <a:t> </a:t>
            </a:r>
            <a:r>
              <a:rPr lang="mr-IN" dirty="0" smtClean="0"/>
              <a:t>–</a:t>
            </a:r>
            <a:r>
              <a:rPr lang="de-DE" dirty="0" smtClean="0"/>
              <a:t> </a:t>
            </a:r>
            <a:r>
              <a:rPr lang="de-DE" dirty="0" err="1" smtClean="0"/>
              <a:t>use</a:t>
            </a:r>
            <a:r>
              <a:rPr lang="de-DE" dirty="0" smtClean="0"/>
              <a:t> </a:t>
            </a:r>
            <a:r>
              <a:rPr lang="de-DE" dirty="0" err="1" smtClean="0"/>
              <a:t>flip</a:t>
            </a:r>
            <a:r>
              <a:rPr lang="de-DE" dirty="0" smtClean="0"/>
              <a:t>-chart </a:t>
            </a:r>
            <a:r>
              <a:rPr lang="de-DE" dirty="0" err="1" smtClean="0"/>
              <a:t>paper</a:t>
            </a:r>
            <a:r>
              <a:rPr lang="de-DE" dirty="0" smtClean="0"/>
              <a:t>, </a:t>
            </a:r>
            <a:r>
              <a:rPr lang="de-DE" dirty="0" err="1" smtClean="0"/>
              <a:t>markers</a:t>
            </a:r>
            <a:r>
              <a:rPr lang="de-DE" dirty="0" smtClean="0"/>
              <a:t>, post-</a:t>
            </a:r>
            <a:r>
              <a:rPr lang="de-DE" dirty="0" err="1" smtClean="0"/>
              <a:t>it</a:t>
            </a:r>
            <a:r>
              <a:rPr lang="de-DE" dirty="0" smtClean="0"/>
              <a:t> </a:t>
            </a:r>
            <a:r>
              <a:rPr lang="de-DE" dirty="0" err="1" smtClean="0"/>
              <a:t>notes</a:t>
            </a:r>
            <a:r>
              <a:rPr lang="de-DE" dirty="0" smtClean="0"/>
              <a:t>, </a:t>
            </a:r>
            <a:r>
              <a:rPr lang="de-DE" dirty="0" err="1" smtClean="0"/>
              <a:t>etc</a:t>
            </a:r>
            <a:endParaRPr lang="de-DE" dirty="0" smtClean="0"/>
          </a:p>
          <a:p>
            <a:r>
              <a:rPr lang="de-DE" sz="3200" dirty="0" smtClean="0"/>
              <a:t>At </a:t>
            </a:r>
            <a:r>
              <a:rPr lang="de-DE" sz="3200" dirty="0" err="1" smtClean="0"/>
              <a:t>the</a:t>
            </a:r>
            <a:r>
              <a:rPr lang="de-DE" sz="3200" dirty="0" smtClean="0"/>
              <a:t> end </a:t>
            </a:r>
            <a:r>
              <a:rPr lang="de-DE" sz="3200" dirty="0" err="1" smtClean="0"/>
              <a:t>of</a:t>
            </a:r>
            <a:r>
              <a:rPr lang="de-DE" sz="3200" dirty="0" smtClean="0"/>
              <a:t> </a:t>
            </a:r>
            <a:r>
              <a:rPr lang="de-DE" sz="3200" dirty="0" err="1" smtClean="0"/>
              <a:t>each</a:t>
            </a:r>
            <a:r>
              <a:rPr lang="de-DE" sz="3200" dirty="0" smtClean="0"/>
              <a:t> </a:t>
            </a:r>
            <a:r>
              <a:rPr lang="de-DE" sz="3200" dirty="0" err="1" smtClean="0"/>
              <a:t>task</a:t>
            </a:r>
            <a:r>
              <a:rPr lang="de-DE" sz="3200" dirty="0" smtClean="0"/>
              <a:t>, </a:t>
            </a:r>
            <a:r>
              <a:rPr lang="de-DE" sz="3200" dirty="0" err="1" smtClean="0"/>
              <a:t>each</a:t>
            </a:r>
            <a:r>
              <a:rPr lang="de-DE" sz="3200" dirty="0" smtClean="0"/>
              <a:t> </a:t>
            </a:r>
            <a:r>
              <a:rPr lang="de-DE" sz="3200" dirty="0" err="1" smtClean="0"/>
              <a:t>group</a:t>
            </a:r>
            <a:r>
              <a:rPr lang="de-DE" sz="3200" dirty="0" smtClean="0"/>
              <a:t> will </a:t>
            </a:r>
            <a:r>
              <a:rPr lang="de-DE" sz="3200" dirty="0" err="1" smtClean="0"/>
              <a:t>be</a:t>
            </a:r>
            <a:r>
              <a:rPr lang="de-DE" sz="3200" dirty="0" smtClean="0"/>
              <a:t> </a:t>
            </a:r>
            <a:r>
              <a:rPr lang="de-DE" sz="3200" dirty="0" err="1" smtClean="0"/>
              <a:t>asked</a:t>
            </a:r>
            <a:r>
              <a:rPr lang="de-DE" sz="3200" dirty="0" smtClean="0"/>
              <a:t> </a:t>
            </a:r>
            <a:r>
              <a:rPr lang="de-DE" sz="3200" dirty="0" err="1" smtClean="0"/>
              <a:t>to</a:t>
            </a:r>
            <a:r>
              <a:rPr lang="de-DE" sz="3200" dirty="0" smtClean="0"/>
              <a:t> </a:t>
            </a:r>
            <a:r>
              <a:rPr lang="de-DE" sz="3200" dirty="0" err="1" smtClean="0"/>
              <a:t>make</a:t>
            </a:r>
            <a:r>
              <a:rPr lang="de-DE" sz="3200" dirty="0" smtClean="0"/>
              <a:t> a 5-minute </a:t>
            </a:r>
            <a:r>
              <a:rPr lang="de-DE" sz="3200" dirty="0" err="1" smtClean="0"/>
              <a:t>presentation</a:t>
            </a:r>
            <a:r>
              <a:rPr lang="de-DE" sz="3200" dirty="0" smtClean="0"/>
              <a:t> in </a:t>
            </a:r>
            <a:r>
              <a:rPr lang="de-DE" sz="3200" dirty="0" err="1" smtClean="0"/>
              <a:t>plenary</a:t>
            </a:r>
            <a:endParaRPr lang="de-DE" sz="3200" dirty="0" smtClean="0"/>
          </a:p>
          <a:p>
            <a:r>
              <a:rPr lang="de-DE" dirty="0" err="1" smtClean="0"/>
              <a:t>Be</a:t>
            </a:r>
            <a:r>
              <a:rPr lang="de-DE" dirty="0" smtClean="0"/>
              <a:t> </a:t>
            </a:r>
            <a:r>
              <a:rPr lang="de-DE" dirty="0" err="1" smtClean="0"/>
              <a:t>specific</a:t>
            </a:r>
            <a:r>
              <a:rPr lang="de-DE" dirty="0" smtClean="0"/>
              <a:t> </a:t>
            </a:r>
            <a:r>
              <a:rPr lang="de-DE" dirty="0" err="1" smtClean="0"/>
              <a:t>to</a:t>
            </a:r>
            <a:r>
              <a:rPr lang="de-DE" dirty="0" smtClean="0"/>
              <a:t> </a:t>
            </a:r>
            <a:r>
              <a:rPr lang="de-DE" dirty="0" err="1" smtClean="0"/>
              <a:t>the</a:t>
            </a:r>
            <a:r>
              <a:rPr lang="de-DE" dirty="0" smtClean="0"/>
              <a:t> </a:t>
            </a:r>
            <a:r>
              <a:rPr lang="de-DE" dirty="0" err="1" smtClean="0"/>
              <a:t>local</a:t>
            </a:r>
            <a:r>
              <a:rPr lang="de-DE" dirty="0" smtClean="0"/>
              <a:t> </a:t>
            </a:r>
            <a:r>
              <a:rPr lang="de-DE" dirty="0" err="1" smtClean="0"/>
              <a:t>context</a:t>
            </a:r>
            <a:r>
              <a:rPr lang="de-DE" dirty="0" smtClean="0"/>
              <a:t> in </a:t>
            </a:r>
            <a:r>
              <a:rPr lang="de-DE" dirty="0" err="1" smtClean="0"/>
              <a:t>the</a:t>
            </a:r>
            <a:r>
              <a:rPr lang="de-DE" dirty="0" smtClean="0"/>
              <a:t> </a:t>
            </a:r>
            <a:r>
              <a:rPr lang="de-DE" dirty="0" err="1" smtClean="0"/>
              <a:t>scenario</a:t>
            </a:r>
            <a:r>
              <a:rPr lang="de-DE" dirty="0" smtClean="0"/>
              <a:t> </a:t>
            </a:r>
            <a:r>
              <a:rPr lang="mr-IN" dirty="0" smtClean="0"/>
              <a:t>–</a:t>
            </a:r>
            <a:r>
              <a:rPr lang="de-DE" dirty="0" smtClean="0"/>
              <a:t> but also </a:t>
            </a:r>
            <a:r>
              <a:rPr lang="de-DE" dirty="0" err="1" smtClean="0"/>
              <a:t>draw</a:t>
            </a:r>
            <a:r>
              <a:rPr lang="de-DE" dirty="0" smtClean="0"/>
              <a:t> on </a:t>
            </a:r>
            <a:r>
              <a:rPr lang="de-DE" dirty="0" err="1" smtClean="0"/>
              <a:t>your</a:t>
            </a:r>
            <a:r>
              <a:rPr lang="de-DE" dirty="0" smtClean="0"/>
              <a:t> </a:t>
            </a:r>
            <a:r>
              <a:rPr lang="de-DE" dirty="0" err="1" smtClean="0"/>
              <a:t>own</a:t>
            </a:r>
            <a:r>
              <a:rPr lang="de-DE" dirty="0" smtClean="0"/>
              <a:t> </a:t>
            </a:r>
            <a:r>
              <a:rPr lang="de-DE" dirty="0" err="1" smtClean="0"/>
              <a:t>experiences</a:t>
            </a:r>
            <a:r>
              <a:rPr lang="de-DE" dirty="0" smtClean="0"/>
              <a:t> in </a:t>
            </a:r>
            <a:r>
              <a:rPr lang="de-DE" dirty="0" err="1" smtClean="0"/>
              <a:t>other</a:t>
            </a:r>
            <a:r>
              <a:rPr lang="de-DE" dirty="0" smtClean="0"/>
              <a:t> (real) countries</a:t>
            </a:r>
          </a:p>
          <a:p>
            <a:r>
              <a:rPr lang="de-DE" sz="3200" dirty="0" err="1" smtClean="0"/>
              <a:t>Remember</a:t>
            </a:r>
            <a:r>
              <a:rPr lang="de-DE" sz="3200" dirty="0" smtClean="0"/>
              <a:t> </a:t>
            </a:r>
            <a:r>
              <a:rPr lang="de-DE" sz="3200" dirty="0" err="1" smtClean="0"/>
              <a:t>to</a:t>
            </a:r>
            <a:r>
              <a:rPr lang="de-DE" sz="3200" dirty="0" smtClean="0"/>
              <a:t> </a:t>
            </a:r>
            <a:r>
              <a:rPr lang="de-DE" sz="3200" dirty="0" err="1" smtClean="0"/>
              <a:t>refer</a:t>
            </a:r>
            <a:r>
              <a:rPr lang="de-DE" sz="3200" dirty="0" smtClean="0"/>
              <a:t> </a:t>
            </a:r>
            <a:r>
              <a:rPr lang="de-DE" sz="3200" dirty="0" err="1" smtClean="0"/>
              <a:t>always</a:t>
            </a:r>
            <a:r>
              <a:rPr lang="de-DE" sz="3200" dirty="0" smtClean="0"/>
              <a:t> </a:t>
            </a:r>
            <a:r>
              <a:rPr lang="de-DE" sz="3200" dirty="0" err="1" smtClean="0"/>
              <a:t>to</a:t>
            </a:r>
            <a:r>
              <a:rPr lang="de-DE" sz="3200" dirty="0" smtClean="0"/>
              <a:t> problem-</a:t>
            </a:r>
            <a:r>
              <a:rPr lang="de-DE" sz="3200" dirty="0" err="1" smtClean="0"/>
              <a:t>solving</a:t>
            </a:r>
            <a:r>
              <a:rPr lang="de-DE" sz="3200" dirty="0" smtClean="0"/>
              <a:t> </a:t>
            </a:r>
            <a:r>
              <a:rPr lang="de-DE" dirty="0" err="1" smtClean="0"/>
              <a:t>for</a:t>
            </a:r>
            <a:r>
              <a:rPr lang="de-DE" dirty="0" smtClean="0"/>
              <a:t> </a:t>
            </a:r>
            <a:r>
              <a:rPr lang="de-DE" dirty="0" err="1" smtClean="0"/>
              <a:t>coordination</a:t>
            </a:r>
            <a:r>
              <a:rPr lang="de-DE" dirty="0" smtClean="0"/>
              <a:t> </a:t>
            </a:r>
            <a:r>
              <a:rPr lang="de-DE" dirty="0" err="1" smtClean="0"/>
              <a:t>challenges</a:t>
            </a:r>
            <a:r>
              <a:rPr lang="de-DE" dirty="0" smtClean="0"/>
              <a:t> </a:t>
            </a:r>
            <a:r>
              <a:rPr lang="mr-IN" dirty="0" smtClean="0"/>
              <a:t>–</a:t>
            </a:r>
            <a:r>
              <a:rPr lang="de-DE" dirty="0" smtClean="0"/>
              <a:t> </a:t>
            </a:r>
            <a:r>
              <a:rPr lang="de-DE" dirty="0" err="1" smtClean="0"/>
              <a:t>the</a:t>
            </a:r>
            <a:r>
              <a:rPr lang="de-DE" dirty="0" smtClean="0"/>
              <a:t> </a:t>
            </a:r>
            <a:r>
              <a:rPr lang="de-DE" dirty="0" err="1" smtClean="0"/>
              <a:t>scenario</a:t>
            </a:r>
            <a:r>
              <a:rPr lang="de-DE" dirty="0" smtClean="0"/>
              <a:t> </a:t>
            </a:r>
            <a:r>
              <a:rPr lang="de-DE" dirty="0" err="1" smtClean="0"/>
              <a:t>perspective</a:t>
            </a:r>
            <a:r>
              <a:rPr lang="de-DE" dirty="0" smtClean="0"/>
              <a:t> </a:t>
            </a:r>
            <a:r>
              <a:rPr lang="de-DE" dirty="0" err="1" smtClean="0"/>
              <a:t>is</a:t>
            </a:r>
            <a:r>
              <a:rPr lang="de-DE" dirty="0" smtClean="0"/>
              <a:t> </a:t>
            </a:r>
            <a:r>
              <a:rPr lang="de-DE" dirty="0" err="1" smtClean="0"/>
              <a:t>always</a:t>
            </a:r>
            <a:r>
              <a:rPr lang="de-DE" dirty="0" smtClean="0"/>
              <a:t> </a:t>
            </a:r>
            <a:r>
              <a:rPr lang="de-DE" dirty="0" err="1" smtClean="0"/>
              <a:t>that</a:t>
            </a:r>
            <a:r>
              <a:rPr lang="de-DE" dirty="0" smtClean="0"/>
              <a:t> </a:t>
            </a:r>
            <a:r>
              <a:rPr lang="de-DE" dirty="0" err="1" smtClean="0"/>
              <a:t>of</a:t>
            </a:r>
            <a:r>
              <a:rPr lang="de-DE" dirty="0" smtClean="0"/>
              <a:t> </a:t>
            </a:r>
            <a:r>
              <a:rPr lang="de-DE" dirty="0" err="1" smtClean="0"/>
              <a:t>the</a:t>
            </a:r>
            <a:r>
              <a:rPr lang="de-DE" dirty="0" smtClean="0"/>
              <a:t> national </a:t>
            </a:r>
            <a:r>
              <a:rPr lang="de-DE" dirty="0" err="1" smtClean="0"/>
              <a:t>Shelter</a:t>
            </a:r>
            <a:r>
              <a:rPr lang="de-DE" dirty="0" smtClean="0"/>
              <a:t> Cluster </a:t>
            </a:r>
            <a:r>
              <a:rPr lang="de-DE" dirty="0" err="1" smtClean="0"/>
              <a:t>team</a:t>
            </a:r>
            <a:r>
              <a:rPr lang="de-DE" dirty="0" smtClean="0"/>
              <a:t>, not </a:t>
            </a:r>
            <a:r>
              <a:rPr lang="de-DE" dirty="0" err="1" smtClean="0"/>
              <a:t>of</a:t>
            </a:r>
            <a:r>
              <a:rPr lang="de-DE" dirty="0" smtClean="0"/>
              <a:t> an individual programme-</a:t>
            </a:r>
            <a:r>
              <a:rPr lang="de-DE" dirty="0" err="1" smtClean="0"/>
              <a:t>implementing</a:t>
            </a:r>
            <a:r>
              <a:rPr lang="de-DE" dirty="0" smtClean="0"/>
              <a:t> </a:t>
            </a:r>
            <a:r>
              <a:rPr lang="de-DE" dirty="0" err="1" smtClean="0"/>
              <a:t>organisation</a:t>
            </a:r>
            <a:endParaRPr lang="en-US" sz="3200" dirty="0" smtClean="0"/>
          </a:p>
          <a:p>
            <a:endParaRPr lang="en-US" dirty="0" smtClean="0"/>
          </a:p>
        </p:txBody>
      </p:sp>
    </p:spTree>
    <p:extLst>
      <p:ext uri="{BB962C8B-B14F-4D97-AF65-F5344CB8AC3E}">
        <p14:creationId xmlns:p14="http://schemas.microsoft.com/office/powerpoint/2010/main" val="1316598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6: Coordinating Shelter and CVA within communities and settlements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5</a:t>
            </a:fld>
            <a:endParaRPr lang="en-GB"/>
          </a:p>
        </p:txBody>
      </p:sp>
      <p:sp>
        <p:nvSpPr>
          <p:cNvPr id="6" name="Content Placeholder 2"/>
          <p:cNvSpPr>
            <a:spLocks noGrp="1"/>
          </p:cNvSpPr>
          <p:nvPr>
            <p:ph idx="1"/>
          </p:nvPr>
        </p:nvSpPr>
        <p:spPr>
          <a:xfrm>
            <a:off x="609600" y="1600201"/>
            <a:ext cx="10972800" cy="4525963"/>
          </a:xfrm>
        </p:spPr>
        <p:txBody>
          <a:bodyPr>
            <a:normAutofit fontScale="85000" lnSpcReduction="10000"/>
          </a:bodyPr>
          <a:lstStyle/>
          <a:p>
            <a:pPr marL="0" indent="0">
              <a:buNone/>
            </a:pPr>
            <a:r>
              <a:rPr lang="en-US" dirty="0" smtClean="0"/>
              <a:t>Group work, update:</a:t>
            </a:r>
          </a:p>
          <a:p>
            <a:r>
              <a:rPr lang="en-US" dirty="0" smtClean="0"/>
              <a:t>The larger spontaneous settlements in the urban areas in the flood-affected areas continue to grow, as the populations of smaller ones transfer themselves into the edges of the more established ones: the largest settlement now has an estimated </a:t>
            </a:r>
            <a:r>
              <a:rPr lang="en-US" dirty="0" smtClean="0"/>
              <a:t>population of around 20 000 people.</a:t>
            </a:r>
          </a:p>
          <a:p>
            <a:r>
              <a:rPr lang="en-US" dirty="0" smtClean="0"/>
              <a:t>The national government Emergency Response Office is officially against any support which might result in people building more ‘permanent’ shelters in those settlements. Nevertheless, there are also increasing reports of GBV in the settlements, and of lack of security generally, and an awareness that the weather will becoming worse in the coming months</a:t>
            </a:r>
          </a:p>
        </p:txBody>
      </p:sp>
    </p:spTree>
    <p:extLst>
      <p:ext uri="{BB962C8B-B14F-4D97-AF65-F5344CB8AC3E}">
        <p14:creationId xmlns:p14="http://schemas.microsoft.com/office/powerpoint/2010/main" val="246743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6: Coordinating Shelter and CVA within communities and settlements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6</a:t>
            </a:fld>
            <a:endParaRPr lang="en-GB"/>
          </a:p>
        </p:txBody>
      </p:sp>
      <p:sp>
        <p:nvSpPr>
          <p:cNvPr id="6" name="Content Placeholder 2"/>
          <p:cNvSpPr>
            <a:spLocks noGrp="1"/>
          </p:cNvSpPr>
          <p:nvPr>
            <p:ph idx="1"/>
          </p:nvPr>
        </p:nvSpPr>
        <p:spPr>
          <a:xfrm>
            <a:off x="609600" y="1600202"/>
            <a:ext cx="10972800" cy="1589566"/>
          </a:xfrm>
        </p:spPr>
        <p:txBody>
          <a:bodyPr>
            <a:normAutofit lnSpcReduction="10000"/>
          </a:bodyPr>
          <a:lstStyle/>
          <a:p>
            <a:pPr marL="0" indent="0">
              <a:buNone/>
            </a:pPr>
            <a:r>
              <a:rPr lang="en-US" dirty="0" smtClean="0"/>
              <a:t>Group work, update, cont.:</a:t>
            </a:r>
          </a:p>
          <a:p>
            <a:r>
              <a:rPr lang="en-US" dirty="0" smtClean="0"/>
              <a:t>The Ministry of Urban Planning has proposed the following settlement, as a pilot case for its proposed return policy:</a:t>
            </a:r>
            <a:endParaRPr lang="en-US" dirty="0" smtClean="0"/>
          </a:p>
        </p:txBody>
      </p:sp>
    </p:spTree>
    <p:extLst>
      <p:ext uri="{BB962C8B-B14F-4D97-AF65-F5344CB8AC3E}">
        <p14:creationId xmlns:p14="http://schemas.microsoft.com/office/powerpoint/2010/main" val="27977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6: Coordinating Shelter and CVA within communities and settlements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7</a:t>
            </a:fld>
            <a:endParaRPr lang="en-GB"/>
          </a:p>
        </p:txBody>
      </p:sp>
      <p:sp>
        <p:nvSpPr>
          <p:cNvPr id="6" name="Content Placeholder 2"/>
          <p:cNvSpPr>
            <a:spLocks noGrp="1"/>
          </p:cNvSpPr>
          <p:nvPr>
            <p:ph idx="1"/>
          </p:nvPr>
        </p:nvSpPr>
        <p:spPr>
          <a:xfrm>
            <a:off x="609600" y="1600202"/>
            <a:ext cx="2293088" cy="1589566"/>
          </a:xfrm>
        </p:spPr>
        <p:txBody>
          <a:bodyPr>
            <a:normAutofit fontScale="62500" lnSpcReduction="20000"/>
          </a:bodyPr>
          <a:lstStyle/>
          <a:p>
            <a:pPr marL="0" indent="0">
              <a:buNone/>
            </a:pPr>
            <a:r>
              <a:rPr lang="en-US" i="1" dirty="0" smtClean="0"/>
              <a:t>Note: This is a </a:t>
            </a:r>
            <a:r>
              <a:rPr lang="en-US" i="1" dirty="0" err="1" smtClean="0"/>
              <a:t>GoogleEarth</a:t>
            </a:r>
            <a:r>
              <a:rPr lang="en-US" i="1" dirty="0" smtClean="0"/>
              <a:t> image </a:t>
            </a:r>
            <a:r>
              <a:rPr lang="mr-IN" i="1" dirty="0" smtClean="0"/>
              <a:t>–</a:t>
            </a:r>
            <a:r>
              <a:rPr lang="en-US" i="1" dirty="0" smtClean="0"/>
              <a:t> alternatives may need to be substituted</a:t>
            </a:r>
            <a:endParaRPr lang="en-US" i="1" dirty="0" smtClean="0"/>
          </a:p>
        </p:txBody>
      </p:sp>
      <p:pic>
        <p:nvPicPr>
          <p:cNvPr id="5" name="Picture 3" descr="circleifomap.jpg                                               001387F6Macintosh HD                   C3621A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7344" y="1600201"/>
            <a:ext cx="5415661" cy="48294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6419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6: Coordinating Shelter and CVA within communities and settlements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8</a:t>
            </a:fld>
            <a:endParaRPr lang="en-GB"/>
          </a:p>
        </p:txBody>
      </p:sp>
      <p:sp>
        <p:nvSpPr>
          <p:cNvPr id="6" name="Content Placeholder 2"/>
          <p:cNvSpPr>
            <a:spLocks noGrp="1"/>
          </p:cNvSpPr>
          <p:nvPr>
            <p:ph idx="1"/>
          </p:nvPr>
        </p:nvSpPr>
        <p:spPr>
          <a:xfrm>
            <a:off x="609600" y="1600201"/>
            <a:ext cx="10972800" cy="4525963"/>
          </a:xfrm>
        </p:spPr>
        <p:txBody>
          <a:bodyPr>
            <a:normAutofit fontScale="92500" lnSpcReduction="10000"/>
          </a:bodyPr>
          <a:lstStyle/>
          <a:p>
            <a:pPr marL="0" indent="0">
              <a:buNone/>
            </a:pPr>
            <a:r>
              <a:rPr lang="en-US" dirty="0" smtClean="0"/>
              <a:t>Group work:</a:t>
            </a:r>
          </a:p>
          <a:p>
            <a:r>
              <a:rPr lang="en-US" dirty="0" smtClean="0"/>
              <a:t>The CCCM Cluster is alarmed by the rising protection issues within the settlements, and bilaterally has expressed doubts about how soon the </a:t>
            </a:r>
            <a:r>
              <a:rPr lang="en-US" dirty="0"/>
              <a:t>Ministry of Urban </a:t>
            </a:r>
            <a:r>
              <a:rPr lang="en-US" dirty="0" smtClean="0"/>
              <a:t>Planning plan for returns will actually take place</a:t>
            </a:r>
          </a:p>
          <a:p>
            <a:r>
              <a:rPr lang="en-US" dirty="0" smtClean="0"/>
              <a:t>Given the government’s official policy against direct support of shelter upgrades, but a willingness to look at ‘incentive payments’ </a:t>
            </a:r>
            <a:r>
              <a:rPr lang="mr-IN" dirty="0" smtClean="0"/>
              <a:t>–</a:t>
            </a:r>
            <a:r>
              <a:rPr lang="en-US" dirty="0" smtClean="0"/>
              <a:t> what should the Shelter Cluster advise the CCCM Cluster, in terms of the range of possible shelter options, and the pros and cons of each?</a:t>
            </a:r>
            <a:endParaRPr lang="en-US" dirty="0" smtClean="0"/>
          </a:p>
        </p:txBody>
      </p:sp>
    </p:spTree>
    <p:extLst>
      <p:ext uri="{BB962C8B-B14F-4D97-AF65-F5344CB8AC3E}">
        <p14:creationId xmlns:p14="http://schemas.microsoft.com/office/powerpoint/2010/main" val="3883108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6: Coordinating Shelter and CVA within communities and settlements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9</a:t>
            </a:fld>
            <a:endParaRPr lang="en-GB"/>
          </a:p>
        </p:txBody>
      </p:sp>
      <p:sp>
        <p:nvSpPr>
          <p:cNvPr id="6" name="Content Placeholder 2"/>
          <p:cNvSpPr>
            <a:spLocks noGrp="1"/>
          </p:cNvSpPr>
          <p:nvPr>
            <p:ph idx="1"/>
          </p:nvPr>
        </p:nvSpPr>
        <p:spPr>
          <a:xfrm>
            <a:off x="609600" y="1600201"/>
            <a:ext cx="10972800" cy="4525963"/>
          </a:xfrm>
        </p:spPr>
        <p:txBody>
          <a:bodyPr>
            <a:normAutofit lnSpcReduction="10000"/>
          </a:bodyPr>
          <a:lstStyle/>
          <a:p>
            <a:pPr marL="0" indent="0">
              <a:buNone/>
            </a:pPr>
            <a:r>
              <a:rPr lang="en-US" dirty="0" smtClean="0"/>
              <a:t>Group work, update:</a:t>
            </a:r>
          </a:p>
          <a:p>
            <a:r>
              <a:rPr lang="en-US" dirty="0" smtClean="0"/>
              <a:t>The Ministry of Urban Planning would now like to hold a ‘round table’ of local stakeholders (CBOs, religious leaders, the local mayor, </a:t>
            </a:r>
            <a:r>
              <a:rPr lang="en-US" dirty="0" err="1" smtClean="0"/>
              <a:t>etc</a:t>
            </a:r>
            <a:r>
              <a:rPr lang="en-US" dirty="0" smtClean="0"/>
              <a:t>) in the pilot scheme return area</a:t>
            </a:r>
          </a:p>
          <a:p>
            <a:r>
              <a:rPr lang="en-US" dirty="0" smtClean="0"/>
              <a:t>This area was a low-income area before the floods, but had a large market, and had been a previous pilot area for a policy of constructing multiple, ‘small-community’ elementary and middle schools in small patches of open land sometimes available </a:t>
            </a:r>
            <a:r>
              <a:rPr lang="en-US" dirty="0" err="1" smtClean="0"/>
              <a:t>inbetween</a:t>
            </a:r>
            <a:r>
              <a:rPr lang="en-US" dirty="0" smtClean="0"/>
              <a:t> housing and markets</a:t>
            </a:r>
            <a:endParaRPr lang="en-US" dirty="0" smtClean="0"/>
          </a:p>
        </p:txBody>
      </p:sp>
    </p:spTree>
    <p:extLst>
      <p:ext uri="{BB962C8B-B14F-4D97-AF65-F5344CB8AC3E}">
        <p14:creationId xmlns:p14="http://schemas.microsoft.com/office/powerpoint/2010/main" val="138224155"/>
      </p:ext>
    </p:extLst>
  </p:cSld>
  <p:clrMapOvr>
    <a:masterClrMapping/>
  </p:clrMapOvr>
</p:sld>
</file>

<file path=ppt/theme/theme1.xml><?xml version="1.0" encoding="utf-8"?>
<a:theme xmlns:a="http://schemas.openxmlformats.org/drawingml/2006/main" name="1_4. Shelter Cluster PowerPoint Template (2007 and later)">
  <a:themeElements>
    <a:clrScheme name="Shelter Cluster 3 Soft">
      <a:dk1>
        <a:sysClr val="windowText" lastClr="000000"/>
      </a:dk1>
      <a:lt1>
        <a:sysClr val="window" lastClr="FFFFFF"/>
      </a:lt1>
      <a:dk2>
        <a:srgbClr val="04314C"/>
      </a:dk2>
      <a:lt2>
        <a:srgbClr val="F6F6F6"/>
      </a:lt2>
      <a:accent1>
        <a:srgbClr val="365A70"/>
      </a:accent1>
      <a:accent2>
        <a:srgbClr val="FFC133"/>
      </a:accent2>
      <a:accent3>
        <a:srgbClr val="994345"/>
      </a:accent3>
      <a:accent4>
        <a:srgbClr val="84C559"/>
      </a:accent4>
      <a:accent5>
        <a:srgbClr val="FD3333"/>
      </a:accent5>
      <a:accent6>
        <a:srgbClr val="459FD5"/>
      </a:accent6>
      <a:hlink>
        <a:srgbClr val="994345"/>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10925</TotalTime>
  <Words>869</Words>
  <Application>Microsoft Macintosh PowerPoint</Application>
  <PresentationFormat>Widescreen</PresentationFormat>
  <Paragraphs>55</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Calibri</vt:lpstr>
      <vt:lpstr>Gill Sans Infant MT</vt:lpstr>
      <vt:lpstr>Mangal</vt:lpstr>
      <vt:lpstr>Times New Roman</vt:lpstr>
      <vt:lpstr>Verdana</vt:lpstr>
      <vt:lpstr>Wingdings</vt:lpstr>
      <vt:lpstr>Arial</vt:lpstr>
      <vt:lpstr>1_4. Shelter Cluster PowerPoint Template (2007 and later)</vt:lpstr>
      <vt:lpstr>Scenario Work 6: Coordinating Shelter and CVA within communities and settlements   </vt:lpstr>
      <vt:lpstr>Scenario Work 6: Coordinating Shelter and CVA within communities and settlements</vt:lpstr>
      <vt:lpstr>Scenario Work 6: Coordinating Shelter and CVA within communities and settlements  </vt:lpstr>
      <vt:lpstr>Scenario Work 6: Coordinating Shelter and CVA within communities and settlements  </vt:lpstr>
      <vt:lpstr>Scenario Work 6: Coordinating Shelter and CVA within communities and settlements  </vt:lpstr>
      <vt:lpstr>Scenario Work 6: Coordinating Shelter and CVA within communities and settlements  </vt:lpstr>
      <vt:lpstr>Scenario Work 6: Coordinating Shelter and CVA within communities and settlements  </vt:lpstr>
      <vt:lpstr>Scenario Work 6: Coordinating Shelter and CVA within communities and settlements  </vt:lpstr>
      <vt:lpstr>Scenario Work 6: Coordinating Shelter and CVA within communities and settlements  </vt:lpstr>
      <vt:lpstr>Scenario Work 6: Coordinating Shelter and CVA within communities and settlements  </vt:lpstr>
      <vt:lpstr>Scenario Work 6: Coordinating Shelter and CVA within communities and settlements  </vt:lpstr>
      <vt:lpstr>Any questions?</vt:lpstr>
    </vt:vector>
  </TitlesOfParts>
  <Company/>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kennedy</dc:creator>
  <cp:lastModifiedBy>james kennedy</cp:lastModifiedBy>
  <cp:revision>336</cp:revision>
  <dcterms:created xsi:type="dcterms:W3CDTF">2019-01-07T15:35:56Z</dcterms:created>
  <dcterms:modified xsi:type="dcterms:W3CDTF">2019-01-30T23:38:19Z</dcterms:modified>
</cp:coreProperties>
</file>